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8" r:id="rId9"/>
    <p:sldId id="259" r:id="rId10"/>
    <p:sldId id="269" r:id="rId11"/>
    <p:sldId id="271" r:id="rId12"/>
    <p:sldId id="272" r:id="rId13"/>
    <p:sldId id="260" r:id="rId14"/>
    <p:sldId id="265" r:id="rId15"/>
    <p:sldId id="266" r:id="rId16"/>
    <p:sldId id="273" r:id="rId17"/>
    <p:sldId id="270" r:id="rId18"/>
    <p:sldId id="26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3889"/>
            <a:ext cx="9144000" cy="667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РФ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«Рыбинский государственный авиационный технический университет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имени П.А. Соловьева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Факультет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радиоэлектроники и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информатики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математического и программного обеспечения электронных вычислительных средств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Разработка системы управления интеллектуальной роботизированной модульной платформой.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Соискатель, студент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группы ИПБ-19                                             </a:t>
            </a:r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  Ювченко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Д.А. 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</a:t>
            </a:r>
            <a:r>
              <a:rPr lang="ru-RU" sz="1600" u="sng" dirty="0" smtClean="0">
                <a:solidFill>
                  <a:schemeClr val="bg1"/>
                </a:solidFill>
              </a:rPr>
              <a:t> </a:t>
            </a:r>
            <a:r>
              <a:rPr lang="ru-RU" sz="1600" u="sng" dirty="0">
                <a:solidFill>
                  <a:schemeClr val="bg1"/>
                </a:solidFill>
              </a:rPr>
              <a:t>к.ф.-м.н.,</a:t>
            </a:r>
            <a:r>
              <a:rPr lang="en-US" sz="1600" u="sng" dirty="0">
                <a:solidFill>
                  <a:schemeClr val="bg1"/>
                </a:solidFill>
              </a:rPr>
              <a:t> </a:t>
            </a:r>
            <a:r>
              <a:rPr lang="ru-RU" sz="1600" u="sng" dirty="0">
                <a:solidFill>
                  <a:schemeClr val="bg1"/>
                </a:solidFill>
              </a:rPr>
              <a:t>профессор	</a:t>
            </a:r>
            <a:r>
              <a:rPr lang="ru-RU" sz="1600" u="sng" dirty="0" smtClean="0">
                <a:solidFill>
                  <a:schemeClr val="bg1"/>
                </a:solidFill>
              </a:rPr>
              <a:t>      </a:t>
            </a:r>
            <a:r>
              <a:rPr lang="ru-RU" sz="1600" u="sng" dirty="0">
                <a:solidFill>
                  <a:schemeClr val="bg1"/>
                </a:solidFill>
              </a:rPr>
              <a:t>		 	</a:t>
            </a:r>
            <a:r>
              <a:rPr lang="ru-RU" sz="1600" u="sng" dirty="0" smtClean="0">
                <a:solidFill>
                  <a:schemeClr val="bg1"/>
                </a:solidFill>
              </a:rPr>
              <a:t>   </a:t>
            </a:r>
            <a:r>
              <a:rPr lang="ru-RU" sz="1600" u="sng" dirty="0" err="1" smtClean="0">
                <a:solidFill>
                  <a:schemeClr val="bg1"/>
                </a:solidFill>
              </a:rPr>
              <a:t>Паламарь</a:t>
            </a:r>
            <a:r>
              <a:rPr lang="ru-RU" sz="1600" u="sng" dirty="0" smtClean="0">
                <a:solidFill>
                  <a:schemeClr val="bg1"/>
                </a:solidFill>
              </a:rPr>
              <a:t> И.Н.</a:t>
            </a:r>
            <a:endParaRPr lang="ru-RU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Рыбинск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2023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732" y="113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Сравнение с аналогами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Универсальный автономный </a:t>
            </a:r>
            <a:r>
              <a:rPr lang="ru-RU" dirty="0" err="1" smtClean="0">
                <a:solidFill>
                  <a:schemeClr val="bg1"/>
                </a:solidFill>
              </a:rPr>
              <a:t>ровер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AutoShape 2" descr="00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00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00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00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005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2" descr="005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00808"/>
            <a:ext cx="44291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8813"/>
            <a:ext cx="4103332" cy="222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2" y="3717032"/>
            <a:ext cx="3977752" cy="304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31" y="3573016"/>
            <a:ext cx="429945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46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8322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Трал </a:t>
            </a:r>
            <a:r>
              <a:rPr lang="ru-RU" dirty="0" smtClean="0">
                <a:solidFill>
                  <a:schemeClr val="bg1"/>
                </a:solidFill>
              </a:rPr>
              <a:t>Патруль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https://www.robot96.ru/wp-content/uploads/2020/01/5bad3e55e5b8af2a04ecd5206c8917c482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79" y="3784872"/>
            <a:ext cx="4625107" cy="30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33813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1" y="3351411"/>
            <a:ext cx="23241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780"/>
            <a:ext cx="4104456" cy="359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12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Knightscope</a:t>
            </a:r>
            <a:r>
              <a:rPr lang="en-US" b="1" dirty="0" smtClean="0">
                <a:solidFill>
                  <a:schemeClr val="bg1"/>
                </a:solidFill>
              </a:rPr>
              <a:t> K5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2" y="2204864"/>
            <a:ext cx="876187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5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Предполагаемый эффект от внедрения 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1556792"/>
            <a:ext cx="8856984" cy="4493096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Увеличение покрытия территории наблюдением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Уменьшение затрат на наблюдение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Уменьшение «человеческого фактора»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Возможность удалённого наблюдения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Улучшение реагирования на различные события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8326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	К </a:t>
            </a:r>
            <a:r>
              <a:rPr lang="ru-RU" sz="2200" dirty="0">
                <a:solidFill>
                  <a:schemeClr val="bg1"/>
                </a:solidFill>
              </a:rPr>
              <a:t>основным требованиям к разрабатываемой системе относятся: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Автономность работы с минимальным вмешательством человека.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Возможность установки модулей различного назначения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Модифицируемость платформы под различные модули </a:t>
            </a:r>
          </a:p>
          <a:p>
            <a:pPr lvl="0" algn="just"/>
            <a:r>
              <a:rPr lang="ru-RU" sz="2200" dirty="0" smtClean="0">
                <a:solidFill>
                  <a:schemeClr val="bg1"/>
                </a:solidFill>
              </a:rPr>
              <a:t>Обучаемость </a:t>
            </a:r>
            <a:r>
              <a:rPr lang="ru-RU" sz="2200" dirty="0">
                <a:solidFill>
                  <a:schemeClr val="bg1"/>
                </a:solidFill>
              </a:rPr>
              <a:t>платформы – платформа должна учиться выполнять те действия которые сможет задать пользователь в рамках того набора модулей, который он использует.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Система должна уметь ориентирование в пространстве и понимать, в каком контексте происходит работа. </a:t>
            </a:r>
            <a:endParaRPr lang="ru-RU" sz="2200" dirty="0" smtClean="0">
              <a:solidFill>
                <a:schemeClr val="bg1"/>
              </a:solidFill>
            </a:endParaRPr>
          </a:p>
          <a:p>
            <a:pPr lvl="0" algn="just"/>
            <a:r>
              <a:rPr lang="ru-RU" sz="2200" dirty="0" smtClean="0">
                <a:solidFill>
                  <a:schemeClr val="bg1"/>
                </a:solidFill>
              </a:rPr>
              <a:t>Должна </a:t>
            </a:r>
            <a:r>
              <a:rPr lang="ru-RU" sz="2200" dirty="0">
                <a:solidFill>
                  <a:schemeClr val="bg1"/>
                </a:solidFill>
              </a:rPr>
              <a:t>быть возможность ручного управления посредством пульта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Должна быть возможность настройки различных параметров с помощью телефона или компьютера, не требуя вмешательства специально подготовленного персонала.</a:t>
            </a:r>
          </a:p>
          <a:p>
            <a:pPr lvl="0" algn="just"/>
            <a:r>
              <a:rPr lang="ru-RU" sz="2200" dirty="0">
                <a:solidFill>
                  <a:schemeClr val="bg1"/>
                </a:solidFill>
              </a:rPr>
              <a:t>Должна быть возможность аварийной остановки</a:t>
            </a:r>
          </a:p>
          <a:p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33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Нефункциональные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</a:rPr>
              <a:t>	К </a:t>
            </a:r>
            <a:r>
              <a:rPr lang="ru-RU" dirty="0">
                <a:solidFill>
                  <a:schemeClr val="bg1"/>
                </a:solidFill>
              </a:rPr>
              <a:t>основным не функциональным требования можно отнести следующие:</a:t>
            </a:r>
          </a:p>
          <a:p>
            <a:pPr lvl="0" algn="just"/>
            <a:r>
              <a:rPr lang="ru-RU" dirty="0">
                <a:solidFill>
                  <a:schemeClr val="bg1"/>
                </a:solidFill>
              </a:rPr>
              <a:t>Робот должен работать в различных метеорологических условиях, начиная от +35 градусов тепла, до – 10 градусов холода.</a:t>
            </a:r>
          </a:p>
          <a:p>
            <a:pPr lvl="0" algn="just"/>
            <a:r>
              <a:rPr lang="ru-RU" dirty="0">
                <a:solidFill>
                  <a:schemeClr val="bg1"/>
                </a:solidFill>
              </a:rPr>
              <a:t>Доступ к настройкам робота может получить только определённое «доверенное» лицо. </a:t>
            </a:r>
          </a:p>
          <a:p>
            <a:pPr lvl="0" algn="just"/>
            <a:r>
              <a:rPr lang="ru-RU" dirty="0">
                <a:solidFill>
                  <a:schemeClr val="bg1"/>
                </a:solidFill>
              </a:rPr>
              <a:t>Выполнить аварийную остановку может любой человек.</a:t>
            </a:r>
          </a:p>
          <a:p>
            <a:pPr lvl="0" algn="just"/>
            <a:r>
              <a:rPr lang="ru-RU" dirty="0">
                <a:solidFill>
                  <a:schemeClr val="bg1"/>
                </a:solidFill>
              </a:rPr>
              <a:t>Доступ к различным данным, которые может хранить у себя робот в процессе эксплуатации не должны получать не доверенные лица.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7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Упрощённая схема взаимодействия модулей проекта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1556792"/>
            <a:ext cx="631858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4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Методика тестирования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175733"/>
              </p:ext>
            </p:extLst>
          </p:nvPr>
        </p:nvGraphicFramePr>
        <p:xfrm>
          <a:off x="395536" y="836712"/>
          <a:ext cx="8229600" cy="587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Действие / 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Ожидаемый результат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Запуск комплекса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Включения</a:t>
                      </a:r>
                      <a:r>
                        <a:rPr lang="ru-RU" baseline="0" dirty="0" smtClean="0"/>
                        <a:t> и ожидание команд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 команды напрямую</a:t>
                      </a:r>
                      <a:r>
                        <a:rPr lang="ru-RU" baseline="0" dirty="0" smtClean="0"/>
                        <a:t>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</a:t>
                      </a:r>
                      <a:r>
                        <a:rPr lang="ru-RU" baseline="0" dirty="0" smtClean="0"/>
                        <a:t> команды роботу через телефон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Удалённое</a:t>
                      </a:r>
                      <a:r>
                        <a:rPr lang="ru-RU" baseline="0" dirty="0" smtClean="0"/>
                        <a:t> произнесение команды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Обучение робота движению</a:t>
                      </a:r>
                      <a:r>
                        <a:rPr lang="ru-RU" baseline="0" dirty="0" smtClean="0"/>
                        <a:t> по маршруту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Робот обучен</a:t>
                      </a:r>
                      <a:r>
                        <a:rPr lang="ru-RU" baseline="0" dirty="0" smtClean="0"/>
                        <a:t> и по необходимой команде выполняет патрулирование по указанному маршруту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r>
                        <a:rPr lang="ru-RU" baseline="0" dirty="0" smtClean="0"/>
                        <a:t> на детектирование людей на маршруте патрулирования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 контакте с человеком</a:t>
                      </a:r>
                      <a:r>
                        <a:rPr lang="ru-RU" baseline="0" dirty="0" smtClean="0"/>
                        <a:t> робот его распознаёт и действует в соответствии с протоколом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Обнаружение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в «темноте»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24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Технологии и инструментарий </a:t>
            </a:r>
            <a:r>
              <a:rPr lang="ru-RU" b="1" dirty="0" smtClean="0">
                <a:solidFill>
                  <a:schemeClr val="bg1"/>
                </a:solidFill>
              </a:rPr>
              <a:t>разработки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При </a:t>
            </a:r>
            <a:r>
              <a:rPr lang="ru-RU" dirty="0">
                <a:solidFill>
                  <a:schemeClr val="bg1"/>
                </a:solidFill>
              </a:rPr>
              <a:t>разработке будут использоваться следующие технологии, программы и средства: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 3.* и различные </a:t>
            </a:r>
            <a:r>
              <a:rPr lang="en-US" dirty="0">
                <a:solidFill>
                  <a:schemeClr val="bg1"/>
                </a:solidFill>
              </a:rPr>
              <a:t>IDE </a:t>
            </a:r>
            <a:r>
              <a:rPr lang="ru-RU" dirty="0">
                <a:solidFill>
                  <a:schemeClr val="bg1"/>
                </a:solidFill>
              </a:rPr>
              <a:t>для разработки. Будут использоваться для написания центрального аппарата системы.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ru-RU" dirty="0">
                <a:solidFill>
                  <a:schemeClr val="bg1"/>
                </a:solidFill>
              </a:rPr>
              <a:t>++ и </a:t>
            </a:r>
            <a:r>
              <a:rPr lang="en-US" dirty="0" err="1">
                <a:solidFill>
                  <a:schemeClr val="bg1"/>
                </a:solidFill>
              </a:rPr>
              <a:t>Arduino</a:t>
            </a:r>
            <a:r>
              <a:rPr lang="en-US" dirty="0">
                <a:solidFill>
                  <a:schemeClr val="bg1"/>
                </a:solidFill>
              </a:rPr>
              <a:t> IDE </a:t>
            </a:r>
            <a:r>
              <a:rPr lang="ru-RU" dirty="0">
                <a:solidFill>
                  <a:schemeClr val="bg1"/>
                </a:solidFill>
              </a:rPr>
              <a:t>– будет использоваться для взаимодействия с конкретными модулями и исполняющими механизмами.</a:t>
            </a:r>
          </a:p>
          <a:p>
            <a:r>
              <a:rPr lang="en-US" dirty="0">
                <a:solidFill>
                  <a:schemeClr val="bg1"/>
                </a:solidFill>
              </a:rPr>
              <a:t>Tenser Flow </a:t>
            </a:r>
            <a:r>
              <a:rPr lang="ru-RU" dirty="0">
                <a:solidFill>
                  <a:schemeClr val="bg1"/>
                </a:solidFill>
              </a:rPr>
              <a:t>– основная библиотека для машинного </a:t>
            </a:r>
            <a:r>
              <a:rPr lang="ru-RU" dirty="0" smtClean="0">
                <a:solidFill>
                  <a:schemeClr val="bg1"/>
                </a:solidFill>
              </a:rPr>
              <a:t>распознавания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Flask - </a:t>
            </a:r>
            <a:r>
              <a:rPr lang="ru-RU" dirty="0" err="1">
                <a:solidFill>
                  <a:schemeClr val="bg1"/>
                </a:solidFill>
              </a:rPr>
              <a:t>фреймворк</a:t>
            </a:r>
            <a:r>
              <a:rPr lang="ru-RU" dirty="0">
                <a:solidFill>
                  <a:schemeClr val="bg1"/>
                </a:solidFill>
              </a:rPr>
              <a:t> для создания веб-приложений на языке программирования </a:t>
            </a:r>
            <a:r>
              <a:rPr lang="ru-RU" dirty="0" err="1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использующий набор инструментов </a:t>
            </a:r>
            <a:r>
              <a:rPr lang="ru-RU" dirty="0" err="1">
                <a:solidFill>
                  <a:schemeClr val="bg1"/>
                </a:solidFill>
              </a:rPr>
              <a:t>Werkzeug</a:t>
            </a:r>
            <a:r>
              <a:rPr lang="ru-RU" dirty="0">
                <a:solidFill>
                  <a:schemeClr val="bg1"/>
                </a:solidFill>
              </a:rPr>
              <a:t>, а также </a:t>
            </a:r>
            <a:r>
              <a:rPr lang="ru-RU" dirty="0" err="1">
                <a:solidFill>
                  <a:schemeClr val="bg1"/>
                </a:solidFill>
              </a:rPr>
              <a:t>шаблонизатор</a:t>
            </a:r>
            <a:r>
              <a:rPr lang="ru-RU" dirty="0">
                <a:solidFill>
                  <a:schemeClr val="bg1"/>
                </a:solidFill>
              </a:rPr>
              <a:t> Jinja2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dirty="0" err="1">
                <a:solidFill>
                  <a:schemeClr val="bg1"/>
                </a:solidFill>
              </a:rPr>
              <a:t>Bootstrap</a:t>
            </a:r>
            <a:r>
              <a:rPr lang="ru-RU" dirty="0">
                <a:solidFill>
                  <a:schemeClr val="bg1"/>
                </a:solidFill>
              </a:rPr>
              <a:t> — свободный набор инструментов для создания сайтов и веб-приложений. Включает в себя HTML и CSS шаблоны оформления для </a:t>
            </a:r>
            <a:r>
              <a:rPr lang="ru-RU" dirty="0" err="1">
                <a:solidFill>
                  <a:schemeClr val="bg1"/>
                </a:solidFill>
              </a:rPr>
              <a:t>типографики</a:t>
            </a:r>
            <a:r>
              <a:rPr lang="ru-RU" dirty="0">
                <a:solidFill>
                  <a:schemeClr val="bg1"/>
                </a:solidFill>
              </a:rPr>
              <a:t>, веб форм, кнопок, меток, блоков навигации и прочих компонентов веб-интерфейса, включая </a:t>
            </a:r>
            <a:r>
              <a:rPr lang="ru-RU" dirty="0" err="1">
                <a:solidFill>
                  <a:schemeClr val="bg1"/>
                </a:solidFill>
              </a:rPr>
              <a:t>JavaScript</a:t>
            </a:r>
            <a:r>
              <a:rPr lang="ru-RU" dirty="0">
                <a:solidFill>
                  <a:schemeClr val="bg1"/>
                </a:solidFill>
              </a:rPr>
              <a:t> расширения.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2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9000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Концепция робота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topvariator.ru/wp-content/uploads/posts/a08f178842d064c00000f9d425f8a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88840"/>
            <a:ext cx="866456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Обоснование актуальности разработки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4493096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</a:rPr>
              <a:t>		В </a:t>
            </a:r>
            <a:r>
              <a:rPr lang="ru-RU" dirty="0">
                <a:solidFill>
                  <a:schemeClr val="bg1"/>
                </a:solidFill>
              </a:rPr>
              <a:t>современном мире всё больше и больше идёт процесс автоматизации. </a:t>
            </a:r>
            <a:r>
              <a:rPr lang="ru-RU" dirty="0" smtClean="0">
                <a:solidFill>
                  <a:schemeClr val="bg1"/>
                </a:solidFill>
              </a:rPr>
              <a:t>Уже </a:t>
            </a:r>
            <a:r>
              <a:rPr lang="ru-RU" dirty="0">
                <a:solidFill>
                  <a:schemeClr val="bg1"/>
                </a:solidFill>
              </a:rPr>
              <a:t>на данный момент роботы широко </a:t>
            </a:r>
            <a:r>
              <a:rPr lang="ru-RU" dirty="0" smtClean="0">
                <a:solidFill>
                  <a:schemeClr val="bg1"/>
                </a:solidFill>
              </a:rPr>
              <a:t>распространены </a:t>
            </a:r>
            <a:r>
              <a:rPr lang="ru-RU" dirty="0">
                <a:solidFill>
                  <a:schemeClr val="bg1"/>
                </a:solidFill>
              </a:rPr>
              <a:t>на производствах и  </a:t>
            </a:r>
            <a:r>
              <a:rPr lang="ru-RU" dirty="0" smtClean="0">
                <a:solidFill>
                  <a:schemeClr val="bg1"/>
                </a:solidFill>
              </a:rPr>
              <a:t>получают </a:t>
            </a:r>
            <a:r>
              <a:rPr lang="ru-RU" dirty="0">
                <a:solidFill>
                  <a:schemeClr val="bg1"/>
                </a:solidFill>
              </a:rPr>
              <a:t>всё большее распространение на складах.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00.yaplakal.com/pics/pics_original/5/8/9/138899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3161"/>
            <a:ext cx="3816424" cy="25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т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33161"/>
            <a:ext cx="4536504" cy="2538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Для кого </a:t>
            </a:r>
            <a:r>
              <a:rPr lang="ru-RU" b="1" dirty="0" smtClean="0">
                <a:solidFill>
                  <a:schemeClr val="bg1"/>
                </a:solidFill>
              </a:rPr>
              <a:t>предназначен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4" name="Picture 4" descr="https://cdn.hswstatic.com/gif/military-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59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8754" y="3354692"/>
            <a:ext cx="8291264" cy="532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Робот для пейнтбола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6" name="Picture 6" descr="https://zetzet.ru/wa-data/public/shop/products/16/78/537816/images/737782/737782.7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032448" cy="26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752020" y="4317099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Полив растений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s://www.kuka.com/-/media/kuka-corporate/images/products/mobility/kuka-kmr-iiwa_applic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0093"/>
            <a:ext cx="3960440" cy="22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611560" y="6202567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Перевоз грузов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8972" y="61214"/>
            <a:ext cx="2952328" cy="5326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Кошение газона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631013" y="6050096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Уборка улиц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508104" y="35673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Наблюдение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27584" y="6066331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Пожаротушение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images.satu.kz/119410555_w640_h640_kosilka-robot-berti-e-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48679"/>
            <a:ext cx="4177533" cy="254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massey.ac.nz/massey/fms/Massey%20News/2016/3/images/Pasture-Robot-2016-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2465"/>
            <a:ext cx="4392488" cy="24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1.nh.ee/images/pix/1000x654/Px4vCcuhIjk/df60e5f104ad7ae476-904734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258019"/>
            <a:ext cx="417348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blogs.nvidia.com/wp-content/uploads/2019/02/ViaB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8019"/>
            <a:ext cx="439248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Описание предметной области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каждой из описанных задач имеется своя предметная область. Дать описание необходимо всем, но заострим внимание на потенциально, наиболее популярной области. Такой областью является наблюдение за территорией.</a:t>
            </a:r>
          </a:p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61926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наблюдения за территорией обычно используются камеры или-же вручную происходит обход территории. В данной области  существуют такие проблемы как: </a:t>
            </a:r>
          </a:p>
          <a:p>
            <a:pPr lvl="0" algn="just"/>
            <a:r>
              <a:rPr lang="ru-RU" sz="3600" dirty="0">
                <a:solidFill>
                  <a:schemeClr val="bg1"/>
                </a:solidFill>
              </a:rPr>
              <a:t>человеческий фактор (человек может попросту заснуть или отвлечься),</a:t>
            </a:r>
          </a:p>
          <a:p>
            <a:pPr lvl="0" algn="just"/>
            <a:r>
              <a:rPr lang="ru-RU" sz="3600" dirty="0">
                <a:solidFill>
                  <a:schemeClr val="bg1"/>
                </a:solidFill>
              </a:rPr>
              <a:t>недостаточность покрытия камер,</a:t>
            </a:r>
          </a:p>
          <a:p>
            <a:pPr algn="just"/>
            <a:r>
              <a:rPr lang="ru-RU" sz="3600" dirty="0">
                <a:solidFill>
                  <a:schemeClr val="bg1"/>
                </a:solidFill>
              </a:rPr>
              <a:t>большое время, требуемое на обход </a:t>
            </a:r>
            <a:r>
              <a:rPr lang="ru-RU" sz="3600" dirty="0" smtClean="0">
                <a:solidFill>
                  <a:schemeClr val="bg1"/>
                </a:solidFill>
              </a:rPr>
              <a:t>территории.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9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Предполагаемое использование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static.tildacdn.com/tild3135-3334-4361-b162-616631373561/DJI_0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60" y="2989747"/>
            <a:ext cx="652872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.mds.yandex.net/get-mpic/6966796/img_id3952059270745239249.jpeg/or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543"/>
            <a:ext cx="2944176" cy="24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k-service.ru/wp-content/uploads/0/d/e/0de72414bd8df960e05405dac8f8cddd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09" y="1732698"/>
            <a:ext cx="5083677" cy="285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64684" y="8166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Наблюдение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0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Охранники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s://status02.ru/media/images/thumbs/pLnw4gbllcAt_1000x800_mtdhGWC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3" y="1005355"/>
            <a:ext cx="4389357" cy="29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39814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33051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914475"/>
            <a:ext cx="4313287" cy="282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199</Words>
  <Application>Microsoft Office PowerPoint</Application>
  <PresentationFormat>Экран (4:3)</PresentationFormat>
  <Paragraphs>96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Тема Office</vt:lpstr>
      <vt:lpstr>Презентация PowerPoint</vt:lpstr>
      <vt:lpstr>Концепция робота</vt:lpstr>
      <vt:lpstr>Обоснование актуальности разработки </vt:lpstr>
      <vt:lpstr>Для кого предназначен</vt:lpstr>
      <vt:lpstr>Презентация PowerPoint</vt:lpstr>
      <vt:lpstr>Описание предметной области </vt:lpstr>
      <vt:lpstr>Презентация PowerPoint</vt:lpstr>
      <vt:lpstr>Предполагаемое использование</vt:lpstr>
      <vt:lpstr>Охранники</vt:lpstr>
      <vt:lpstr>Сравнение с аналогами Универсальный автономный ровер</vt:lpstr>
      <vt:lpstr>Трал Патруль</vt:lpstr>
      <vt:lpstr>Knightscope K5</vt:lpstr>
      <vt:lpstr>Предполагаемый эффект от внедрения </vt:lpstr>
      <vt:lpstr>Функциональные требования </vt:lpstr>
      <vt:lpstr>Нефункциональные требования </vt:lpstr>
      <vt:lpstr>Упрощённая схема взаимодействия модулей проекта</vt:lpstr>
      <vt:lpstr>Методика тестирования</vt:lpstr>
      <vt:lpstr>Технологии и инструментарий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25</cp:revision>
  <dcterms:created xsi:type="dcterms:W3CDTF">2023-02-12T12:48:00Z</dcterms:created>
  <dcterms:modified xsi:type="dcterms:W3CDTF">2023-05-17T19:21:40Z</dcterms:modified>
</cp:coreProperties>
</file>